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9E99AB-B0B3-4944-9EDD-D0AF622D487F}">
  <a:tblStyle styleId="{D89E99AB-B0B3-4944-9EDD-D0AF622D48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70" autoAdjust="0"/>
    <p:restoredTop sz="96374" autoAdjust="0"/>
  </p:normalViewPr>
  <p:slideViewPr>
    <p:cSldViewPr snapToGrid="0">
      <p:cViewPr varScale="1">
        <p:scale>
          <a:sx n="151" d="100"/>
          <a:sy n="151" d="100"/>
        </p:scale>
        <p:origin x="101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e45d0e3b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e45d0e3b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9244ddf1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9244ddf1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9244ddf1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9244ddf1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9244ddf10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9244ddf10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8fa7878c3_0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8fa7878c3_0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a8faf48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a8faf482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9244ddf1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9244ddf1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a8faf482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a8faf482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8fa7878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8fa7878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9244ddf1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9244ddf1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Mapping Distribution Centers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Cole Anderson, GIS 5578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AECE-FAA6-4926-9635-6B7236808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these are weak and with no causation…</a:t>
            </a:r>
          </a:p>
        </p:txBody>
      </p:sp>
    </p:spTree>
    <p:extLst>
      <p:ext uri="{BB962C8B-B14F-4D97-AF65-F5344CB8AC3E}">
        <p14:creationId xmlns:p14="http://schemas.microsoft.com/office/powerpoint/2010/main" val="1524334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3514511" y="268670"/>
            <a:ext cx="255810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LQ by ZCTA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403ACC-000B-4E3F-9566-0A30970250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02" t="11077" r="19368" b="8652"/>
          <a:stretch/>
        </p:blipFill>
        <p:spPr>
          <a:xfrm>
            <a:off x="91439" y="963637"/>
            <a:ext cx="3355145" cy="41287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9E4CA4-3EC6-48FA-9AB4-A092CD0470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17" t="10940" r="20051" b="8652"/>
          <a:stretch/>
        </p:blipFill>
        <p:spPr>
          <a:xfrm>
            <a:off x="3355145" y="956603"/>
            <a:ext cx="2876843" cy="41357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F716CE-DC3F-44EA-AA90-F5AB748500D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017" t="11351" r="18684" b="8242"/>
          <a:stretch/>
        </p:blipFill>
        <p:spPr>
          <a:xfrm>
            <a:off x="6175716" y="980130"/>
            <a:ext cx="2947182" cy="413576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Post-Op: Challenges and Lessons</a:t>
            </a:r>
            <a:endParaRPr/>
          </a:p>
        </p:txBody>
      </p:sp>
      <p:sp>
        <p:nvSpPr>
          <p:cNvPr id="147" name="Google Shape;147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Clusters, I don’t understand them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Geopandas won’t work in ARC Spyder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Many file lists to deal with; best practices?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ARCpy makes poor maps that are hard to control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Write comments AS YOU GO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 research is always a bigger project than anticipated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What’s signicant?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for the project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-Neel, Phillip (2015.) </a:t>
            </a:r>
            <a:r>
              <a:rPr lang="en" sz="1800" i="1"/>
              <a:t>Logistics Cities: Poverty, Immigration, and Employment in Seattle’s Southern Suburbs.</a:t>
            </a:r>
            <a:r>
              <a:rPr lang="en" sz="1800"/>
              <a:t> University of Washington, Seattle, United States.</a:t>
            </a:r>
            <a:endParaRPr sz="18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-GEOG 3331: Global Economy</a:t>
            </a:r>
            <a:endParaRPr sz="1800"/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>
            <a:off x="3114063" y="1882150"/>
            <a:ext cx="2915875" cy="87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Sourcing the Data</a:t>
            </a:r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NHGIS IPUMS Downloads Center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- 2008-12, 2010-14, 2013-17 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.csv by ZCTA (ZIP Code Tabulation Area)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-.shp by ZCTA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U.S. Census: County Business Patterns</a:t>
            </a:r>
            <a:endParaRPr b="1"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- 2010, 2012, 2015 </a:t>
            </a:r>
            <a:endParaRPr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 .txt by ZIP code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Modules</a:t>
            </a:r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CSV:</a:t>
            </a:r>
            <a:r>
              <a:rPr lang="en"/>
              <a:t> used to read and write initial ZCTA csv header to re-assign names from codebook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Ordered Dict:</a:t>
            </a:r>
            <a:r>
              <a:rPr lang="en"/>
              <a:t> used to store key:value pairs to re-assign names ZCTA csvs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Pandas:</a:t>
            </a:r>
            <a:r>
              <a:rPr lang="en"/>
              <a:t> used to read, rename, merge ZCTA and ZIP data into single sheet, then drop unneeded data rows and columns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Geopandas: </a:t>
            </a:r>
            <a:r>
              <a:rPr lang="en"/>
              <a:t>used to join data sheets to shapefiles, calculate percents and LQ, and interface with PLT for coefficient and map making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Matplotlib: </a:t>
            </a:r>
            <a:r>
              <a:rPr lang="en"/>
              <a:t>interfaces with Geopandas and to create choropleth maps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Methods, analysis techniques, model, and code</a:t>
            </a:r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Functions examples: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WriteFile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JoinDemoToIndustry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JoinStatstoSHP</a:t>
            </a:r>
            <a:endParaRPr sz="1800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 dirty="0"/>
              <a:t>CorrMeasures</a:t>
            </a:r>
          </a:p>
          <a:p>
            <a:pPr marL="571500" lvl="1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Analysis Inputs +</a:t>
            </a:r>
            <a:r>
              <a:rPr lang="en-US" dirty="0"/>
              <a:t> Why</a:t>
            </a:r>
            <a:r>
              <a:rPr lang="en" dirty="0"/>
              <a:t>: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/>
              <a:t>LQ + </a:t>
            </a:r>
            <a:r>
              <a:rPr lang="en-US" dirty="0"/>
              <a:t>Correlation </a:t>
            </a:r>
            <a:r>
              <a:rPr lang="en" dirty="0"/>
              <a:t>Calculation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/>
              <a:t>Join</a:t>
            </a:r>
            <a:r>
              <a:rPr lang="en-US" dirty="0" err="1"/>
              <a:t>ing</a:t>
            </a:r>
            <a:r>
              <a:rPr lang="en-US" dirty="0"/>
              <a:t> + Merging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Calculated Columns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Changing headers via dictionary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/>
              <a:t>Loops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85" name="Google Shape;85;p18"/>
          <p:cNvSpPr txBox="1"/>
          <p:nvPr/>
        </p:nvSpPr>
        <p:spPr>
          <a:xfrm>
            <a:off x="4656000" y="1152475"/>
            <a:ext cx="4176300" cy="30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Purpose of Code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b="1" dirty="0">
                <a:solidFill>
                  <a:schemeClr val="dk2"/>
                </a:solidFill>
              </a:rPr>
              <a:t>Rename</a:t>
            </a:r>
            <a:r>
              <a:rPr lang="en" sz="1800" dirty="0">
                <a:solidFill>
                  <a:schemeClr val="dk2"/>
                </a:solidFill>
              </a:rPr>
              <a:t> relevant CSV headers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b="1" dirty="0">
                <a:solidFill>
                  <a:schemeClr val="dk2"/>
                </a:solidFill>
              </a:rPr>
              <a:t>Join data</a:t>
            </a:r>
            <a:r>
              <a:rPr lang="en" sz="1800" dirty="0">
                <a:solidFill>
                  <a:schemeClr val="dk2"/>
                </a:solidFill>
              </a:rPr>
              <a:t> for demography, industry for each ZCTA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b="1" dirty="0">
                <a:solidFill>
                  <a:schemeClr val="dk2"/>
                </a:solidFill>
              </a:rPr>
              <a:t>Join data to shapefiles</a:t>
            </a:r>
            <a:endParaRPr sz="1800" b="1" dirty="0"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b="1" dirty="0">
                <a:solidFill>
                  <a:schemeClr val="dk2"/>
                </a:solidFill>
              </a:rPr>
              <a:t>Calculate LQ</a:t>
            </a:r>
            <a:r>
              <a:rPr lang="en" sz="1800" dirty="0">
                <a:solidFill>
                  <a:schemeClr val="dk2"/>
                </a:solidFill>
              </a:rPr>
              <a:t> for each ZCTA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b="1" dirty="0">
                <a:solidFill>
                  <a:schemeClr val="dk2"/>
                </a:solidFill>
              </a:rPr>
              <a:t>Calculate R-value</a:t>
            </a:r>
            <a:r>
              <a:rPr lang="en" sz="1800" dirty="0">
                <a:solidFill>
                  <a:schemeClr val="dk2"/>
                </a:solidFill>
              </a:rPr>
              <a:t> between each demography and LQ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b="1" dirty="0">
                <a:solidFill>
                  <a:schemeClr val="dk2"/>
                </a:solidFill>
              </a:rPr>
              <a:t>Map</a:t>
            </a:r>
            <a:r>
              <a:rPr lang="en" sz="1800" dirty="0">
                <a:solidFill>
                  <a:schemeClr val="dk2"/>
                </a:solidFill>
              </a:rPr>
              <a:t> of LQs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b="1" dirty="0">
                <a:solidFill>
                  <a:schemeClr val="dk2"/>
                </a:solidFill>
              </a:rPr>
              <a:t>Repeat</a:t>
            </a:r>
            <a:r>
              <a:rPr lang="en" sz="1800" dirty="0">
                <a:solidFill>
                  <a:schemeClr val="dk2"/>
                </a:solidFill>
              </a:rPr>
              <a:t> for 3 years</a:t>
            </a:r>
            <a:endParaRPr sz="18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Code </a:t>
            </a:r>
            <a:endParaRPr dirty="0"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3699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b="1" dirty="0"/>
              <a:t>def </a:t>
            </a:r>
            <a:r>
              <a:rPr lang="en-US" sz="1100" b="1" dirty="0" err="1"/>
              <a:t>JoinStatstoSHP</a:t>
            </a:r>
            <a:r>
              <a:rPr lang="en-US" sz="1100" dirty="0"/>
              <a:t>(</a:t>
            </a:r>
            <a:r>
              <a:rPr lang="en-US" sz="1100" dirty="0" err="1"/>
              <a:t>JoinedFile</a:t>
            </a:r>
            <a:r>
              <a:rPr lang="en-US" sz="1100" dirty="0"/>
              <a:t>, </a:t>
            </a:r>
            <a:r>
              <a:rPr lang="en-US" sz="1100" dirty="0" err="1"/>
              <a:t>inshpfile</a:t>
            </a:r>
            <a:r>
              <a:rPr lang="en-US" sz="1100" dirty="0"/>
              <a:t>, </a:t>
            </a:r>
            <a:r>
              <a:rPr lang="en-US" sz="1100" dirty="0" err="1"/>
              <a:t>outshpfile</a:t>
            </a:r>
            <a:r>
              <a:rPr lang="en-US" sz="1100" dirty="0"/>
              <a:t>):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</a:t>
            </a:r>
            <a:r>
              <a:rPr lang="en-US" sz="1100" dirty="0" err="1"/>
              <a:t>gdf</a:t>
            </a:r>
            <a:r>
              <a:rPr lang="en-US" sz="1100" dirty="0"/>
              <a:t>= </a:t>
            </a:r>
            <a:r>
              <a:rPr lang="en-US" sz="1100" dirty="0" err="1"/>
              <a:t>geopandas.read_file</a:t>
            </a:r>
            <a:r>
              <a:rPr lang="en-US" sz="1100" dirty="0"/>
              <a:t>(</a:t>
            </a:r>
            <a:r>
              <a:rPr lang="en-US" sz="1100" dirty="0" err="1"/>
              <a:t>inshpfile</a:t>
            </a:r>
            <a:r>
              <a:rPr lang="en-US" sz="1100" dirty="0"/>
              <a:t>)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df= </a:t>
            </a:r>
            <a:r>
              <a:rPr lang="en-US" sz="1100" dirty="0" err="1"/>
              <a:t>pd.read_csv</a:t>
            </a:r>
            <a:r>
              <a:rPr lang="en-US" sz="1100" dirty="0"/>
              <a:t>(</a:t>
            </a:r>
            <a:r>
              <a:rPr lang="en-US" sz="1100" dirty="0" err="1"/>
              <a:t>JoinedFile</a:t>
            </a:r>
            <a:r>
              <a:rPr lang="en-US" sz="1100" dirty="0"/>
              <a:t>)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</a:t>
            </a:r>
            <a:r>
              <a:rPr lang="en-US" sz="1100" dirty="0" err="1"/>
              <a:t>gdf</a:t>
            </a:r>
            <a:r>
              <a:rPr lang="en-US" sz="1100" dirty="0"/>
              <a:t>= </a:t>
            </a:r>
            <a:r>
              <a:rPr lang="en-US" sz="1100" dirty="0" err="1"/>
              <a:t>gdf.merge</a:t>
            </a:r>
            <a:r>
              <a:rPr lang="en-US" sz="1100" dirty="0"/>
              <a:t>(df, on ='GISJOIN')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</a:t>
            </a:r>
            <a:r>
              <a:rPr lang="en-US" sz="1100" dirty="0" err="1"/>
              <a:t>gdf</a:t>
            </a:r>
            <a:r>
              <a:rPr lang="en-US" sz="1100" dirty="0"/>
              <a:t>['</a:t>
            </a:r>
            <a:r>
              <a:rPr lang="en-US" sz="1100" dirty="0" err="1"/>
              <a:t>pct</a:t>
            </a:r>
            <a:r>
              <a:rPr lang="en-US" sz="1100" dirty="0"/>
              <a:t> black'] = (</a:t>
            </a:r>
            <a:r>
              <a:rPr lang="en-US" sz="1100" dirty="0" err="1"/>
              <a:t>gdf</a:t>
            </a:r>
            <a:r>
              <a:rPr lang="en-US" sz="1100" dirty="0"/>
              <a:t>['Black or African American alone']/</a:t>
            </a:r>
            <a:r>
              <a:rPr lang="en-US" sz="1100" dirty="0" err="1"/>
              <a:t>gdf</a:t>
            </a:r>
            <a:r>
              <a:rPr lang="en-US" sz="1100" dirty="0"/>
              <a:t>['</a:t>
            </a:r>
            <a:r>
              <a:rPr lang="en-US" sz="1100" dirty="0" err="1"/>
              <a:t>Total_y</a:t>
            </a:r>
            <a:r>
              <a:rPr lang="en-US" sz="1100" dirty="0"/>
              <a:t>'])*100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</a:t>
            </a:r>
            <a:r>
              <a:rPr lang="en-US" sz="1100" dirty="0" err="1"/>
              <a:t>gdf</a:t>
            </a:r>
            <a:r>
              <a:rPr lang="en-US" sz="1100" dirty="0"/>
              <a:t>['</a:t>
            </a:r>
            <a:r>
              <a:rPr lang="en-US" sz="1100" dirty="0" err="1"/>
              <a:t>pct</a:t>
            </a:r>
            <a:r>
              <a:rPr lang="en-US" sz="1100" dirty="0"/>
              <a:t> white'] = (</a:t>
            </a:r>
            <a:r>
              <a:rPr lang="en-US" sz="1100" dirty="0" err="1"/>
              <a:t>gdf</a:t>
            </a:r>
            <a:r>
              <a:rPr lang="en-US" sz="1100" dirty="0"/>
              <a:t>['White alone']/</a:t>
            </a:r>
            <a:r>
              <a:rPr lang="en-US" sz="1100" dirty="0" err="1"/>
              <a:t>gdf</a:t>
            </a:r>
            <a:r>
              <a:rPr lang="en-US" sz="1100" dirty="0"/>
              <a:t>['</a:t>
            </a:r>
            <a:r>
              <a:rPr lang="en-US" sz="1100" dirty="0" err="1"/>
              <a:t>Total_y</a:t>
            </a:r>
            <a:r>
              <a:rPr lang="en-US" sz="1100" dirty="0"/>
              <a:t>'])*100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</a:t>
            </a:r>
            <a:r>
              <a:rPr lang="en-US" sz="1100" dirty="0" err="1"/>
              <a:t>gdf</a:t>
            </a:r>
            <a:r>
              <a:rPr lang="en-US" sz="1100" dirty="0"/>
              <a:t>['</a:t>
            </a:r>
            <a:r>
              <a:rPr lang="en-US" sz="1100" dirty="0" err="1"/>
              <a:t>pct</a:t>
            </a:r>
            <a:r>
              <a:rPr lang="en-US" sz="1100" dirty="0"/>
              <a:t> </a:t>
            </a:r>
            <a:r>
              <a:rPr lang="en-US" sz="1100" dirty="0" err="1"/>
              <a:t>frgn</a:t>
            </a:r>
            <a:r>
              <a:rPr lang="en-US" sz="1100" dirty="0"/>
              <a:t>'] = (</a:t>
            </a:r>
            <a:r>
              <a:rPr lang="en-US" sz="1100" dirty="0" err="1"/>
              <a:t>gdf</a:t>
            </a:r>
            <a:r>
              <a:rPr lang="en-US" sz="1100" dirty="0"/>
              <a:t>['Foreign-Born']/</a:t>
            </a:r>
            <a:r>
              <a:rPr lang="en-US" sz="1100" dirty="0" err="1"/>
              <a:t>gdf</a:t>
            </a:r>
            <a:r>
              <a:rPr lang="en-US" sz="1100" dirty="0"/>
              <a:t>['</a:t>
            </a:r>
            <a:r>
              <a:rPr lang="en-US" sz="1100" dirty="0" err="1"/>
              <a:t>Total_y</a:t>
            </a:r>
            <a:r>
              <a:rPr lang="en-US" sz="1100" dirty="0"/>
              <a:t>'])*100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</a:t>
            </a:r>
            <a:r>
              <a:rPr lang="en-US" sz="1100" dirty="0" err="1"/>
              <a:t>totalAllPlants</a:t>
            </a:r>
            <a:r>
              <a:rPr lang="en-US" sz="1100" dirty="0"/>
              <a:t> = </a:t>
            </a:r>
            <a:r>
              <a:rPr lang="en-US" sz="1100" dirty="0" err="1"/>
              <a:t>gdf</a:t>
            </a:r>
            <a:r>
              <a:rPr lang="en-US" sz="1100" dirty="0"/>
              <a:t>['all industry count'].sum()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total45411xPlants = </a:t>
            </a:r>
            <a:r>
              <a:rPr lang="en-US" sz="1100" dirty="0" err="1"/>
              <a:t>gdf</a:t>
            </a:r>
            <a:r>
              <a:rPr lang="en-US" sz="1100" dirty="0"/>
              <a:t>['45411x industry count'].sum()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</a:t>
            </a:r>
            <a:r>
              <a:rPr lang="en-US" sz="1100" dirty="0" err="1"/>
              <a:t>gdf</a:t>
            </a:r>
            <a:r>
              <a:rPr lang="en-US" sz="1100" dirty="0"/>
              <a:t>['LQ'] = (</a:t>
            </a:r>
            <a:r>
              <a:rPr lang="en-US" sz="1100" dirty="0" err="1"/>
              <a:t>gdf</a:t>
            </a:r>
            <a:r>
              <a:rPr lang="en-US" sz="1100" dirty="0"/>
              <a:t>['45411x industry count']/</a:t>
            </a:r>
            <a:r>
              <a:rPr lang="en-US" sz="1100" dirty="0" err="1"/>
              <a:t>gdf</a:t>
            </a:r>
            <a:r>
              <a:rPr lang="en-US" sz="1100" dirty="0"/>
              <a:t>['all industry count'])/(total45411xPlants/</a:t>
            </a:r>
            <a:r>
              <a:rPr lang="en-US" sz="1100" dirty="0" err="1"/>
              <a:t>totalAllPlants</a:t>
            </a:r>
            <a:r>
              <a:rPr lang="en-US" sz="1100" dirty="0"/>
              <a:t>)</a:t>
            </a:r>
          </a:p>
          <a:p>
            <a:pPr marL="0" lv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US" sz="1100" dirty="0"/>
              <a:t>    </a:t>
            </a:r>
            <a:r>
              <a:rPr lang="en-US" sz="1100" dirty="0" err="1"/>
              <a:t>gdf.to_file</a:t>
            </a:r>
            <a:r>
              <a:rPr lang="en-US" sz="1100" dirty="0"/>
              <a:t>(</a:t>
            </a:r>
            <a:r>
              <a:rPr lang="en-US" sz="1100" dirty="0" err="1"/>
              <a:t>outshpfile</a:t>
            </a:r>
            <a:r>
              <a:rPr lang="en-US" sz="1100" dirty="0"/>
              <a:t>)</a:t>
            </a:r>
            <a:endParaRPr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Arrow: Curved Up 30">
            <a:extLst>
              <a:ext uri="{FF2B5EF4-FFF2-40B4-BE49-F238E27FC236}">
                <a16:creationId xmlns:a16="http://schemas.microsoft.com/office/drawing/2014/main" id="{430F1793-F4FF-43CF-A3E5-BF03B5B9C20C}"/>
              </a:ext>
            </a:extLst>
          </p:cNvPr>
          <p:cNvSpPr/>
          <p:nvPr/>
        </p:nvSpPr>
        <p:spPr>
          <a:xfrm rot="15232622">
            <a:off x="7198447" y="1092082"/>
            <a:ext cx="1978212" cy="951868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6" name="Google Shape;96;p20"/>
          <p:cNvSpPr/>
          <p:nvPr/>
        </p:nvSpPr>
        <p:spPr>
          <a:xfrm>
            <a:off x="93150" y="1960068"/>
            <a:ext cx="21297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NHGIS extract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Race/Income by ZCTA</a:t>
            </a:r>
            <a:endParaRPr dirty="0"/>
          </a:p>
        </p:txBody>
      </p:sp>
      <p:sp>
        <p:nvSpPr>
          <p:cNvPr id="97" name="Google Shape;97;p20"/>
          <p:cNvSpPr/>
          <p:nvPr/>
        </p:nvSpPr>
        <p:spPr>
          <a:xfrm>
            <a:off x="88523" y="2570352"/>
            <a:ext cx="21297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NHGIS extract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Nativity by ZCTA</a:t>
            </a:r>
            <a:endParaRPr dirty="0"/>
          </a:p>
        </p:txBody>
      </p:sp>
      <p:sp>
        <p:nvSpPr>
          <p:cNvPr id="98" name="Google Shape;98;p20"/>
          <p:cNvSpPr/>
          <p:nvPr/>
        </p:nvSpPr>
        <p:spPr>
          <a:xfrm>
            <a:off x="116029" y="3923900"/>
            <a:ext cx="21297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CBP extract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Industry counts by ZIP</a:t>
            </a:r>
            <a:endParaRPr dirty="0"/>
          </a:p>
        </p:txBody>
      </p:sp>
      <p:sp>
        <p:nvSpPr>
          <p:cNvPr id="99" name="Google Shape;99;p20"/>
          <p:cNvSpPr/>
          <p:nvPr/>
        </p:nvSpPr>
        <p:spPr>
          <a:xfrm>
            <a:off x="2545921" y="4291100"/>
            <a:ext cx="20322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ZIP1_csv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counts by ZIP</a:t>
            </a:r>
            <a:endParaRPr/>
          </a:p>
        </p:txBody>
      </p:sp>
      <p:sp>
        <p:nvSpPr>
          <p:cNvPr id="100" name="Google Shape;100;p20"/>
          <p:cNvSpPr/>
          <p:nvPr/>
        </p:nvSpPr>
        <p:spPr>
          <a:xfrm>
            <a:off x="2552106" y="3656250"/>
            <a:ext cx="20322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ZIP1_csv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45411x counts by ZIP</a:t>
            </a:r>
            <a:endParaRPr dirty="0"/>
          </a:p>
        </p:txBody>
      </p:sp>
      <p:sp>
        <p:nvSpPr>
          <p:cNvPr id="101" name="Google Shape;101;p20"/>
          <p:cNvSpPr/>
          <p:nvPr/>
        </p:nvSpPr>
        <p:spPr>
          <a:xfrm>
            <a:off x="3854735" y="2263956"/>
            <a:ext cx="20772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ZCTAmerge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Demography by ZCTA</a:t>
            </a:r>
            <a:endParaRPr dirty="0"/>
          </a:p>
        </p:txBody>
      </p:sp>
      <p:sp>
        <p:nvSpPr>
          <p:cNvPr id="102" name="Google Shape;102;p20"/>
          <p:cNvSpPr/>
          <p:nvPr/>
        </p:nvSpPr>
        <p:spPr>
          <a:xfrm>
            <a:off x="2378609" y="1593043"/>
            <a:ext cx="12204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ZCTA1_csv</a:t>
            </a:r>
            <a:endParaRPr dirty="0"/>
          </a:p>
        </p:txBody>
      </p:sp>
      <p:sp>
        <p:nvSpPr>
          <p:cNvPr id="103" name="Google Shape;103;p20"/>
          <p:cNvSpPr/>
          <p:nvPr/>
        </p:nvSpPr>
        <p:spPr>
          <a:xfrm>
            <a:off x="2396541" y="2957318"/>
            <a:ext cx="12204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ZCTA2_csv</a:t>
            </a:r>
            <a:endParaRPr dirty="0"/>
          </a:p>
        </p:txBody>
      </p:sp>
      <p:sp>
        <p:nvSpPr>
          <p:cNvPr id="104" name="Google Shape;104;p20"/>
          <p:cNvSpPr/>
          <p:nvPr/>
        </p:nvSpPr>
        <p:spPr>
          <a:xfrm>
            <a:off x="4807760" y="3960150"/>
            <a:ext cx="16407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ZIPmerge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Counts by ZIP</a:t>
            </a:r>
            <a:endParaRPr/>
          </a:p>
        </p:txBody>
      </p:sp>
      <p:sp>
        <p:nvSpPr>
          <p:cNvPr id="105" name="Google Shape;105;p20"/>
          <p:cNvSpPr/>
          <p:nvPr/>
        </p:nvSpPr>
        <p:spPr>
          <a:xfrm>
            <a:off x="6638842" y="2910725"/>
            <a:ext cx="7764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</a:t>
            </a:r>
            <a:endParaRPr/>
          </a:p>
        </p:txBody>
      </p:sp>
      <p:cxnSp>
        <p:nvCxnSpPr>
          <p:cNvPr id="106" name="Google Shape;106;p20"/>
          <p:cNvCxnSpPr>
            <a:cxnSpLocks/>
            <a:stCxn id="99" idx="1"/>
            <a:endCxn id="98" idx="3"/>
          </p:cNvCxnSpPr>
          <p:nvPr/>
        </p:nvCxnSpPr>
        <p:spPr>
          <a:xfrm rot="10800000">
            <a:off x="2245729" y="4210250"/>
            <a:ext cx="300192" cy="367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20"/>
          <p:cNvCxnSpPr>
            <a:cxnSpLocks/>
            <a:stCxn id="98" idx="3"/>
            <a:endCxn id="100" idx="1"/>
          </p:cNvCxnSpPr>
          <p:nvPr/>
        </p:nvCxnSpPr>
        <p:spPr>
          <a:xfrm flipV="1">
            <a:off x="2245729" y="3942600"/>
            <a:ext cx="306377" cy="2676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20"/>
          <p:cNvCxnSpPr>
            <a:cxnSpLocks/>
            <a:stCxn id="99" idx="3"/>
            <a:endCxn id="104" idx="1"/>
          </p:cNvCxnSpPr>
          <p:nvPr/>
        </p:nvCxnSpPr>
        <p:spPr>
          <a:xfrm flipV="1">
            <a:off x="4578121" y="4246500"/>
            <a:ext cx="229639" cy="33095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20"/>
          <p:cNvCxnSpPr>
            <a:cxnSpLocks/>
            <a:stCxn id="100" idx="3"/>
            <a:endCxn id="104" idx="1"/>
          </p:cNvCxnSpPr>
          <p:nvPr/>
        </p:nvCxnSpPr>
        <p:spPr>
          <a:xfrm>
            <a:off x="4584306" y="3942600"/>
            <a:ext cx="223454" cy="303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20"/>
          <p:cNvCxnSpPr>
            <a:stCxn id="102" idx="1"/>
            <a:endCxn id="96" idx="3"/>
          </p:cNvCxnSpPr>
          <p:nvPr/>
        </p:nvCxnSpPr>
        <p:spPr>
          <a:xfrm flipH="1">
            <a:off x="2222850" y="1879393"/>
            <a:ext cx="155759" cy="367025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20"/>
          <p:cNvCxnSpPr>
            <a:stCxn id="103" idx="1"/>
            <a:endCxn id="97" idx="3"/>
          </p:cNvCxnSpPr>
          <p:nvPr/>
        </p:nvCxnSpPr>
        <p:spPr>
          <a:xfrm flipH="1" flipV="1">
            <a:off x="2218223" y="2856702"/>
            <a:ext cx="178318" cy="386966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20"/>
          <p:cNvCxnSpPr>
            <a:cxnSpLocks/>
          </p:cNvCxnSpPr>
          <p:nvPr/>
        </p:nvCxnSpPr>
        <p:spPr>
          <a:xfrm flipV="1">
            <a:off x="3604989" y="2550306"/>
            <a:ext cx="237794" cy="69336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20"/>
          <p:cNvCxnSpPr>
            <a:cxnSpLocks/>
            <a:stCxn id="102" idx="3"/>
            <a:endCxn id="101" idx="1"/>
          </p:cNvCxnSpPr>
          <p:nvPr/>
        </p:nvCxnSpPr>
        <p:spPr>
          <a:xfrm>
            <a:off x="3599009" y="1879393"/>
            <a:ext cx="255726" cy="670913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6" name="Google Shape;126;p20"/>
          <p:cNvCxnSpPr>
            <a:cxnSpLocks/>
            <a:stCxn id="101" idx="3"/>
            <a:endCxn id="105" idx="1"/>
          </p:cNvCxnSpPr>
          <p:nvPr/>
        </p:nvCxnSpPr>
        <p:spPr>
          <a:xfrm>
            <a:off x="5931935" y="2550306"/>
            <a:ext cx="706907" cy="646769"/>
          </a:xfrm>
          <a:prstGeom prst="bentConnector3">
            <a:avLst>
              <a:gd name="adj1" fmla="val 8635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Google Shape;127;p20"/>
          <p:cNvCxnSpPr>
            <a:cxnSpLocks/>
            <a:stCxn id="104" idx="3"/>
            <a:endCxn id="105" idx="1"/>
          </p:cNvCxnSpPr>
          <p:nvPr/>
        </p:nvCxnSpPr>
        <p:spPr>
          <a:xfrm flipV="1">
            <a:off x="6448460" y="3197075"/>
            <a:ext cx="190382" cy="104942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xfrm>
            <a:off x="311700" y="354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Process Model</a:t>
            </a:r>
            <a:endParaRPr dirty="0"/>
          </a:p>
        </p:txBody>
      </p:sp>
      <p:sp>
        <p:nvSpPr>
          <p:cNvPr id="40" name="Google Shape;101;p20">
            <a:extLst>
              <a:ext uri="{FF2B5EF4-FFF2-40B4-BE49-F238E27FC236}">
                <a16:creationId xmlns:a16="http://schemas.microsoft.com/office/drawing/2014/main" id="{76E5D3CB-A2B2-41B5-8251-8D47BF569302}"/>
              </a:ext>
            </a:extLst>
          </p:cNvPr>
          <p:cNvSpPr/>
          <p:nvPr/>
        </p:nvSpPr>
        <p:spPr>
          <a:xfrm>
            <a:off x="6625865" y="2254256"/>
            <a:ext cx="7764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SHP File</a:t>
            </a:r>
            <a:endParaRPr dirty="0"/>
          </a:p>
        </p:txBody>
      </p:sp>
      <p:cxnSp>
        <p:nvCxnSpPr>
          <p:cNvPr id="41" name="Google Shape;112;p20">
            <a:extLst>
              <a:ext uri="{FF2B5EF4-FFF2-40B4-BE49-F238E27FC236}">
                <a16:creationId xmlns:a16="http://schemas.microsoft.com/office/drawing/2014/main" id="{84E8ECE9-3D39-49F9-B8E2-FCC2508BDB21}"/>
              </a:ext>
            </a:extLst>
          </p:cNvPr>
          <p:cNvCxnSpPr>
            <a:cxnSpLocks/>
          </p:cNvCxnSpPr>
          <p:nvPr/>
        </p:nvCxnSpPr>
        <p:spPr>
          <a:xfrm flipV="1">
            <a:off x="7409266" y="2834693"/>
            <a:ext cx="256454" cy="36238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113;p20">
            <a:extLst>
              <a:ext uri="{FF2B5EF4-FFF2-40B4-BE49-F238E27FC236}">
                <a16:creationId xmlns:a16="http://schemas.microsoft.com/office/drawing/2014/main" id="{0B318698-2A92-47C3-9753-ABEF9E62A87C}"/>
              </a:ext>
            </a:extLst>
          </p:cNvPr>
          <p:cNvCxnSpPr>
            <a:cxnSpLocks/>
            <a:stCxn id="40" idx="3"/>
            <a:endCxn id="43" idx="1"/>
          </p:cNvCxnSpPr>
          <p:nvPr/>
        </p:nvCxnSpPr>
        <p:spPr>
          <a:xfrm>
            <a:off x="7402265" y="2540606"/>
            <a:ext cx="269431" cy="29408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01;p20">
            <a:extLst>
              <a:ext uri="{FF2B5EF4-FFF2-40B4-BE49-F238E27FC236}">
                <a16:creationId xmlns:a16="http://schemas.microsoft.com/office/drawing/2014/main" id="{AFDF9F6D-727D-4543-868A-54B0B9D16936}"/>
              </a:ext>
            </a:extLst>
          </p:cNvPr>
          <p:cNvSpPr/>
          <p:nvPr/>
        </p:nvSpPr>
        <p:spPr>
          <a:xfrm>
            <a:off x="7671696" y="2420261"/>
            <a:ext cx="1091758" cy="82886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Joined SHP File</a:t>
            </a:r>
            <a:endParaRPr dirty="0"/>
          </a:p>
        </p:txBody>
      </p:sp>
      <p:sp>
        <p:nvSpPr>
          <p:cNvPr id="70" name="Google Shape;101;p20">
            <a:extLst>
              <a:ext uri="{FF2B5EF4-FFF2-40B4-BE49-F238E27FC236}">
                <a16:creationId xmlns:a16="http://schemas.microsoft.com/office/drawing/2014/main" id="{8781EBFF-6315-4557-984A-B046710F59B5}"/>
              </a:ext>
            </a:extLst>
          </p:cNvPr>
          <p:cNvSpPr/>
          <p:nvPr/>
        </p:nvSpPr>
        <p:spPr>
          <a:xfrm>
            <a:off x="7665720" y="1259461"/>
            <a:ext cx="1091758" cy="82886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LQ and Percent Cols.</a:t>
            </a:r>
            <a:endParaRPr dirty="0"/>
          </a:p>
        </p:txBody>
      </p:sp>
      <p:sp>
        <p:nvSpPr>
          <p:cNvPr id="71" name="Google Shape;101;p20">
            <a:extLst>
              <a:ext uri="{FF2B5EF4-FFF2-40B4-BE49-F238E27FC236}">
                <a16:creationId xmlns:a16="http://schemas.microsoft.com/office/drawing/2014/main" id="{77ADF196-F824-429D-BF72-1109669BE249}"/>
              </a:ext>
            </a:extLst>
          </p:cNvPr>
          <p:cNvSpPr/>
          <p:nvPr/>
        </p:nvSpPr>
        <p:spPr>
          <a:xfrm>
            <a:off x="6141078" y="614002"/>
            <a:ext cx="1395902" cy="828863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Correlations and Maps</a:t>
            </a:r>
            <a:endParaRPr dirty="0"/>
          </a:p>
        </p:txBody>
      </p:sp>
      <p:sp>
        <p:nvSpPr>
          <p:cNvPr id="76" name="Arrow: Right 75">
            <a:extLst>
              <a:ext uri="{FF2B5EF4-FFF2-40B4-BE49-F238E27FC236}">
                <a16:creationId xmlns:a16="http://schemas.microsoft.com/office/drawing/2014/main" id="{742A20CB-A4AA-48CF-A8E9-7B6BE5EADA6A}"/>
              </a:ext>
            </a:extLst>
          </p:cNvPr>
          <p:cNvSpPr/>
          <p:nvPr/>
        </p:nvSpPr>
        <p:spPr>
          <a:xfrm>
            <a:off x="5693799" y="2991138"/>
            <a:ext cx="1071634" cy="454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77" name="Arrow: Right 76">
            <a:extLst>
              <a:ext uri="{FF2B5EF4-FFF2-40B4-BE49-F238E27FC236}">
                <a16:creationId xmlns:a16="http://schemas.microsoft.com/office/drawing/2014/main" id="{3AA1F04C-C647-4E51-BE84-229A847BAEE2}"/>
              </a:ext>
            </a:extLst>
          </p:cNvPr>
          <p:cNvSpPr/>
          <p:nvPr/>
        </p:nvSpPr>
        <p:spPr>
          <a:xfrm>
            <a:off x="7167585" y="2648881"/>
            <a:ext cx="696243" cy="362382"/>
          </a:xfrm>
          <a:prstGeom prst="rightArrow">
            <a:avLst>
              <a:gd name="adj1" fmla="val 50000"/>
              <a:gd name="adj2" fmla="val 475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JOIN</a:t>
            </a:r>
          </a:p>
        </p:txBody>
      </p:sp>
      <p:sp>
        <p:nvSpPr>
          <p:cNvPr id="78" name="Arrow: Right 77">
            <a:extLst>
              <a:ext uri="{FF2B5EF4-FFF2-40B4-BE49-F238E27FC236}">
                <a16:creationId xmlns:a16="http://schemas.microsoft.com/office/drawing/2014/main" id="{7DD51647-1A86-4777-ACA6-11ACCC4D2023}"/>
              </a:ext>
            </a:extLst>
          </p:cNvPr>
          <p:cNvSpPr/>
          <p:nvPr/>
        </p:nvSpPr>
        <p:spPr>
          <a:xfrm>
            <a:off x="2886079" y="2326862"/>
            <a:ext cx="1071634" cy="454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EA5BC97E-AB54-4C0F-A908-0509D71C4DA5}"/>
              </a:ext>
            </a:extLst>
          </p:cNvPr>
          <p:cNvSpPr/>
          <p:nvPr/>
        </p:nvSpPr>
        <p:spPr>
          <a:xfrm>
            <a:off x="3961067" y="4081595"/>
            <a:ext cx="1071634" cy="454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MERGE</a:t>
            </a:r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B31F3BD8-C574-49DD-A4CA-E1BD8CDA635E}"/>
              </a:ext>
            </a:extLst>
          </p:cNvPr>
          <p:cNvSpPr/>
          <p:nvPr/>
        </p:nvSpPr>
        <p:spPr>
          <a:xfrm rot="20526272">
            <a:off x="1102580" y="1391054"/>
            <a:ext cx="2086734" cy="454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Rename CSV header.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1DD364B-6FB5-4771-A7D7-A9A3B4B41320}"/>
              </a:ext>
            </a:extLst>
          </p:cNvPr>
          <p:cNvSpPr/>
          <p:nvPr/>
        </p:nvSpPr>
        <p:spPr>
          <a:xfrm>
            <a:off x="3854735" y="3206318"/>
            <a:ext cx="919953" cy="6100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Delete 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+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Group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D4656FE7-509A-4909-91E4-4D67ACD88BA4}"/>
              </a:ext>
            </a:extLst>
          </p:cNvPr>
          <p:cNvSpPr/>
          <p:nvPr/>
        </p:nvSpPr>
        <p:spPr>
          <a:xfrm>
            <a:off x="4066597" y="4710989"/>
            <a:ext cx="860573" cy="42649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Group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161C80BA-D648-4FEA-9C88-24AE78E2685D}"/>
              </a:ext>
            </a:extLst>
          </p:cNvPr>
          <p:cNvSpPr/>
          <p:nvPr/>
        </p:nvSpPr>
        <p:spPr>
          <a:xfrm>
            <a:off x="6753895" y="1257586"/>
            <a:ext cx="1091758" cy="6709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Column Div.</a:t>
            </a: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0AD5252D-81EB-41E3-8A22-6BD8AF68D9C4}"/>
              </a:ext>
            </a:extLst>
          </p:cNvPr>
          <p:cNvSpPr/>
          <p:nvPr/>
        </p:nvSpPr>
        <p:spPr>
          <a:xfrm rot="527344">
            <a:off x="675462" y="3138961"/>
            <a:ext cx="2086734" cy="454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Rename CSV header.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 and Outcomes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Google Shape;135;p21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11700" y="966020"/>
                <a:ext cx="8740860" cy="4277032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dirty="0"/>
              </a:p>
              <a:p>
                <a:pPr marL="0" lvl="0" indent="0" algn="l" rtl="0">
                  <a:spcBef>
                    <a:spcPts val="160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US" dirty="0"/>
                  <a:t>What does this mean?</a:t>
                </a:r>
              </a:p>
              <a:p>
                <a:pPr marL="0" lvl="0" indent="0">
                  <a:spcBef>
                    <a:spcPts val="1600"/>
                  </a:spcBef>
                  <a:buClr>
                    <a:schemeClr val="dk1"/>
                  </a:buClr>
                  <a:buSzPts val="1100"/>
                  <a:buNone/>
                </a:pPr>
                <a:r>
                  <a:rPr lang="en-US" dirty="0"/>
                  <a:t>LQ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f>
                          <m:fPr>
                            <m:type m:val="li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𝑍𝐶𝑇𝐴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𝐼𝑛𝑑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𝑍𝐶𝑇𝐴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𝑇𝑜𝑡𝑎𝑙</m:t>
                            </m:r>
                          </m:den>
                        </m:f>
                      </m:num>
                      <m:den>
                        <m:f>
                          <m:fPr>
                            <m:type m:val="li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𝑁𝑎𝑡𝑖𝑜𝑛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𝐼𝑛𝑑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.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𝑁𝑎𝑡𝑖𝑜𝑛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𝑇𝑜𝑡𝑎𝑙</m:t>
                            </m:r>
                          </m:den>
                        </m:f>
                      </m:den>
                    </m:f>
                  </m:oMath>
                </a14:m>
                <a:endParaRPr lang="en-US" b="1" dirty="0"/>
              </a:p>
              <a:p>
                <a:pPr marL="0" lvl="0" indent="0">
                  <a:spcBef>
                    <a:spcPts val="1600"/>
                  </a:spcBef>
                  <a:buClr>
                    <a:schemeClr val="dk1"/>
                  </a:buClr>
                  <a:buSzPts val="1100"/>
                  <a:buNone/>
                </a:pPr>
                <a:endParaRPr lang="en-US" b="1" dirty="0"/>
              </a:p>
              <a:p>
                <a:pPr marL="0" lvl="0" indent="0">
                  <a:lnSpc>
                    <a:spcPct val="100000"/>
                  </a:lnSpc>
                  <a:spcBef>
                    <a:spcPts val="1600"/>
                  </a:spcBef>
                  <a:buClr>
                    <a:schemeClr val="dk1"/>
                  </a:buClr>
                  <a:buSzPts val="1100"/>
                  <a:buNone/>
                </a:pPr>
                <a:r>
                  <a:rPr lang="en-US" dirty="0"/>
                  <a:t>*Percent Immigrant and Black: + correlation with 45411x LQ’s </a:t>
                </a:r>
              </a:p>
              <a:p>
                <a:pPr marL="0" lvl="0" indent="0">
                  <a:lnSpc>
                    <a:spcPct val="100000"/>
                  </a:lnSpc>
                  <a:spcBef>
                    <a:spcPts val="1600"/>
                  </a:spcBef>
                  <a:buClr>
                    <a:schemeClr val="dk1"/>
                  </a:buClr>
                  <a:buSzPts val="1100"/>
                  <a:buNone/>
                </a:pPr>
                <a:r>
                  <a:rPr lang="en-US" b="1" dirty="0"/>
                  <a:t>&gt; more minority, more industry</a:t>
                </a:r>
              </a:p>
              <a:p>
                <a:pPr marL="0" lvl="0" indent="0">
                  <a:lnSpc>
                    <a:spcPct val="100000"/>
                  </a:lnSpc>
                  <a:spcBef>
                    <a:spcPts val="1600"/>
                  </a:spcBef>
                  <a:buClr>
                    <a:schemeClr val="dk1"/>
                  </a:buClr>
                  <a:buSzPts val="1100"/>
                  <a:buNone/>
                </a:pPr>
                <a:r>
                  <a:rPr lang="en-US" dirty="0"/>
                  <a:t>*Per Capita Income: + correlation with 45411x LQ’s </a:t>
                </a:r>
              </a:p>
              <a:p>
                <a:pPr marL="0" lvl="0" indent="0">
                  <a:lnSpc>
                    <a:spcPct val="100000"/>
                  </a:lnSpc>
                  <a:spcBef>
                    <a:spcPts val="1600"/>
                  </a:spcBef>
                  <a:buClr>
                    <a:schemeClr val="dk1"/>
                  </a:buClr>
                  <a:buSzPts val="1100"/>
                  <a:buNone/>
                </a:pPr>
                <a:r>
                  <a:rPr lang="en-US" b="1" dirty="0"/>
                  <a:t>&gt; more $, more industry </a:t>
                </a:r>
              </a:p>
              <a:p>
                <a:pPr marL="0" lvl="0" indent="0">
                  <a:spcBef>
                    <a:spcPts val="1600"/>
                  </a:spcBef>
                  <a:buClr>
                    <a:schemeClr val="dk1"/>
                  </a:buClr>
                  <a:buSzPts val="1100"/>
                  <a:buNone/>
                </a:pPr>
                <a:endParaRPr lang="en-US" b="1" dirty="0"/>
              </a:p>
              <a:p>
                <a:pPr marL="0" lvl="0" indent="0" algn="l" rtl="0">
                  <a:spcBef>
                    <a:spcPts val="160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lang="en-US" dirty="0"/>
              </a:p>
              <a:p>
                <a:pPr marL="0" lvl="0" indent="0" algn="l" rtl="0">
                  <a:spcBef>
                    <a:spcPts val="1600"/>
                  </a:spcBef>
                  <a:spcAft>
                    <a:spcPts val="1600"/>
                  </a:spcAft>
                  <a:buNone/>
                </a:pPr>
                <a:endParaRPr dirty="0"/>
              </a:p>
            </p:txBody>
          </p:sp>
        </mc:Choice>
        <mc:Fallback xmlns="">
          <p:sp>
            <p:nvSpPr>
              <p:cNvPr id="135" name="Google Shape;135;p2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700" y="966020"/>
                <a:ext cx="8740860" cy="4277032"/>
              </a:xfrm>
              <a:prstGeom prst="rect">
                <a:avLst/>
              </a:prstGeom>
              <a:blipFill>
                <a:blip r:embed="rId3"/>
                <a:stretch>
                  <a:fillRect l="-5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36" name="Google Shape;136;p21"/>
          <p:cNvGraphicFramePr/>
          <p:nvPr>
            <p:extLst>
              <p:ext uri="{D42A27DB-BD31-4B8C-83A1-F6EECF244321}">
                <p14:modId xmlns:p14="http://schemas.microsoft.com/office/powerpoint/2010/main" val="832203119"/>
              </p:ext>
            </p:extLst>
          </p:nvPr>
        </p:nvGraphicFramePr>
        <p:xfrm>
          <a:off x="4093698" y="1017725"/>
          <a:ext cx="4958862" cy="2129307"/>
        </p:xfrm>
        <a:graphic>
          <a:graphicData uri="http://schemas.openxmlformats.org/drawingml/2006/table">
            <a:tbl>
              <a:tblPr>
                <a:noFill/>
                <a:tableStyleId>{D89E99AB-B0B3-4944-9EDD-D0AF622D487F}</a:tableStyleId>
              </a:tblPr>
              <a:tblGrid>
                <a:gridCol w="15610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3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4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97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9703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Correlation R-values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Percent Foreign Born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Percent Black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Per Capita Income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4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2010</a:t>
                      </a:r>
                      <a:endParaRPr sz="1800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.1935</a:t>
                      </a:r>
                      <a:endParaRPr sz="1800" dirty="0"/>
                    </a:p>
                  </a:txBody>
                  <a:tcPr marL="45720" marR="45720" anchor="ctr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.1267</a:t>
                      </a:r>
                      <a:endParaRPr sz="1800"/>
                    </a:p>
                  </a:txBody>
                  <a:tcPr marL="45720" marR="45720" anchor="ctr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.1052</a:t>
                      </a:r>
                      <a:endParaRPr sz="1800" dirty="0"/>
                    </a:p>
                  </a:txBody>
                  <a:tcPr marL="45720" marR="45720" anchor="ctr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4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2012</a:t>
                      </a:r>
                      <a:endParaRPr sz="1800" dirty="0"/>
                    </a:p>
                  </a:txBody>
                  <a:tcPr marL="45720" marR="45720" anchor="ctr"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.0956</a:t>
                      </a:r>
                      <a:endParaRPr sz="1800"/>
                    </a:p>
                  </a:txBody>
                  <a:tcPr marL="45720" marR="4572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.0588</a:t>
                      </a:r>
                      <a:endParaRPr sz="1800"/>
                    </a:p>
                  </a:txBody>
                  <a:tcPr marL="45720" marR="4572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.1180</a:t>
                      </a:r>
                      <a:endParaRPr sz="1800"/>
                    </a:p>
                  </a:txBody>
                  <a:tcPr marL="45720" marR="4572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2015</a:t>
                      </a:r>
                      <a:endParaRPr sz="180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.0011</a:t>
                      </a:r>
                      <a:endParaRPr sz="1800" dirty="0"/>
                    </a:p>
                  </a:txBody>
                  <a:tcPr marL="45720" marR="4572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.0026</a:t>
                      </a:r>
                      <a:endParaRPr sz="1800" dirty="0"/>
                    </a:p>
                  </a:txBody>
                  <a:tcPr marL="45720" marR="4572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.1060</a:t>
                      </a:r>
                      <a:endParaRPr sz="1800" dirty="0"/>
                    </a:p>
                  </a:txBody>
                  <a:tcPr marL="45720" marR="45720" anchor="ctr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645</Words>
  <Application>Microsoft Office PowerPoint</Application>
  <PresentationFormat>On-screen Show (16:9)</PresentationFormat>
  <Paragraphs>123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Cambria Math</vt:lpstr>
      <vt:lpstr>Simple Light</vt:lpstr>
      <vt:lpstr>Mapping Distribution Centers</vt:lpstr>
      <vt:lpstr>Motivation for the project</vt:lpstr>
      <vt:lpstr>PowerPoint Presentation</vt:lpstr>
      <vt:lpstr>Sourcing the Data</vt:lpstr>
      <vt:lpstr>Modules</vt:lpstr>
      <vt:lpstr>Methods, analysis techniques, model, and code</vt:lpstr>
      <vt:lpstr>Code </vt:lpstr>
      <vt:lpstr>Data Process Model</vt:lpstr>
      <vt:lpstr>Analysis and Outcomes</vt:lpstr>
      <vt:lpstr>But these are weak and with no causation…</vt:lpstr>
      <vt:lpstr>LQ by ZCTA</vt:lpstr>
      <vt:lpstr>Post-Op: Challenges and Lessons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Distribution Centers</dc:title>
  <cp:lastModifiedBy>Cole Anderson</cp:lastModifiedBy>
  <cp:revision>9</cp:revision>
  <dcterms:modified xsi:type="dcterms:W3CDTF">2019-12-09T23:25:22Z</dcterms:modified>
</cp:coreProperties>
</file>